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85" r:id="rId2"/>
    <p:sldId id="311" r:id="rId3"/>
    <p:sldId id="312" r:id="rId4"/>
    <p:sldId id="319" r:id="rId5"/>
    <p:sldId id="321" r:id="rId6"/>
    <p:sldId id="313" r:id="rId7"/>
    <p:sldId id="317" r:id="rId8"/>
    <p:sldId id="322" r:id="rId9"/>
    <p:sldId id="323" r:id="rId10"/>
    <p:sldId id="324" r:id="rId11"/>
    <p:sldId id="325" r:id="rId12"/>
    <p:sldId id="320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Куклин Илья Эдуардович" initials="КИЭ" lastIdx="1" clrIdx="0">
    <p:extLst>
      <p:ext uri="{19B8F6BF-5375-455C-9EA6-DF929625EA0E}">
        <p15:presenceInfo xmlns:p15="http://schemas.microsoft.com/office/powerpoint/2012/main" userId="Куклин Илья Эдуардович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81" autoAdjust="0"/>
    <p:restoredTop sz="90503" autoAdjust="0"/>
  </p:normalViewPr>
  <p:slideViewPr>
    <p:cSldViewPr snapToGrid="0">
      <p:cViewPr varScale="1">
        <p:scale>
          <a:sx n="115" d="100"/>
          <a:sy n="115" d="100"/>
        </p:scale>
        <p:origin x="4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8DCB84-0B0D-4466-9DFE-8222560C6747}" type="datetimeFigureOut">
              <a:rPr lang="ru-RU" smtClean="0"/>
              <a:t>26.02.2021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6531A0-1348-4CDB-B257-6A0BB20FD93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10744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8C7B9EC-6E7D-456A-9320-AB0DA48B1A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D993372-415F-4907-9DE8-EA478BC7FE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E2D5568-35A6-49E0-9732-F2C89757D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4E1AE2-25C8-4164-BE4A-B1F2799A6A04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04E7682-E4C3-48A0-B1B5-791022056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BB0212-7791-4E0C-9440-802667D5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5426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1FD8EE-A013-4476-80A2-504645234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DC8F0B-D8F6-44AD-BD41-3AEFC53AB1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5248D6A7-7169-480D-BF32-194933E13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9B2E46-AD87-4C06-A883-E17FCD21C894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36752E8F-5D1D-40E9-B058-C609A0F86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77F6278-C4F0-4DCC-BBD4-148ED56C2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6909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7A246DCB-B8D4-40B7-ACC1-09E9752323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BADC8407-69E5-4BF3-A30F-090E0E5EBA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30B68A3-E801-4CA9-B744-E427F8550F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1C72B-5F9F-4B3C-9391-0CFCE1DB49A9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45D1824-D6F0-4542-A92D-6F058389B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057FD2C-3D9E-4E04-A576-6E56961B9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6956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24CC26-F756-4EF2-9425-216EFDD2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C2143F2-3AEC-439F-808A-B2BA334872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8876DA6-A96C-47FD-B61B-52A80AB41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9E7F20-0035-49A2-98FE-BBEAF0E87D2D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9FCD5FB-B134-43FC-A835-55C83ABB6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8B73E94-1334-42AA-B487-55643FED8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4403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7FCA651-406A-48B9-A457-FF66F56C6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FFBCAF2-85E3-4ABB-BBC7-ED7F2FC846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3ECA351-0DD3-481A-A320-B4E4EFAE7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9F2A52-D4E7-4D0C-A036-610838B997D5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63DFFD2-0A99-450B-BEA0-4743A2E48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61E3397-C730-4120-8844-EEBBDD30E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54319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1E5924-93E0-4A7E-BCFE-903EFAD63E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F965FCC-3546-4C6C-975D-1614833354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111165F-8C2B-4D74-B51A-B2E906DBB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7539B27-197B-4FA4-997D-6405A6319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22EE7-4BB6-4D38-AC3D-55E6B85A3555}" type="datetime1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A44311E-D294-4645-B987-663163880B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EE97A456-20F6-48F0-811E-D7560F85F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465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983662-01D4-4620-B278-5441DF114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D8A8B27-E061-4C40-8A4D-0838D30E2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F6CAA78-E1E9-42E2-BC21-FA1FB5D16B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4B7623C0-15B7-4711-9875-FE4CB9DDA4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78C62F2D-6370-4DF7-8936-77A780A1A6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D3F6E80-3AAC-4235-961D-036AB4CF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88D357-7D34-4FEC-93BD-E78DF8BFB24B}" type="datetime1">
              <a:rPr lang="ru-RU" smtClean="0"/>
              <a:t>26.02.2021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113E1753-ECA5-408C-8153-01557EE15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D387A51-6A06-4322-9C86-0C640483C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2291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9238615-9D3C-41B1-8D9B-BFB288659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C64AE24-D490-4B3E-B399-A7902B24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173B88-DC42-4722-A759-F248B67ACCA5}" type="datetime1">
              <a:rPr lang="ru-RU" smtClean="0"/>
              <a:t>26.02.2021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7C55579-3C3D-4F15-8A32-44A43AB8B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11FEF65-C133-4C52-8928-379978F7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4663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F5DDBD61-C3B0-479F-9D21-0CA6CB4FD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C0172-151F-4938-B32E-0EB4CAB1152A}" type="datetime1">
              <a:rPr lang="ru-RU" smtClean="0"/>
              <a:t>26.02.2021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BE902BCA-CB35-4825-9031-27ADD713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C2A4391-9941-47C8-AAEF-20ACC859E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1094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98BB66-31A2-4C7A-8E09-842E7816B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DF6066-AC4A-447F-BE48-E24B50E715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21CAAF-9FBB-4CB9-A318-80DA6509A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FB6B7D4-3CD2-40B3-9C4A-37A0276B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A75846-423A-4C12-8D78-CBCAE00887AD}" type="datetime1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A536F5D-147C-4D41-9D3F-60355AD13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B12BF1D-4626-4513-A216-DF9EB8203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51606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A877532-273C-47BF-A2D4-23D2A559E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40D6A00-D067-4BA8-8F18-46E14F49B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E80C72B-AC1F-4E8D-BE11-E8DD9985A1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17A83CB-35FE-43FF-90BF-BEF34FEB8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593156-6502-43B1-93E2-C04FE30B6FAC}" type="datetime1">
              <a:rPr lang="ru-RU" smtClean="0"/>
              <a:t>26.02.2021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E07CC1E-333D-4D4D-BCEC-0861016DC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4BB77589-E170-4C37-8E96-4DD8479B2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58905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A1EDFC-524A-4730-8E01-25C10763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25BCD3E-3349-4BEC-B7CC-C2AD626EA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A526D30-4D62-49FD-9508-B2808D5076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19DB9-73CB-4B7F-BBFE-7B9F009AF86A}" type="datetime1">
              <a:rPr lang="ru-RU" smtClean="0"/>
              <a:t>26.02.2021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BE96D9-D556-4AD2-A157-CA256D2F8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E943452-03FF-4556-8909-E39C6B8CB9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8F7AB1-9D30-4031-A63E-8F55C7C9BE1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103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 descr="Изображение выглядит как текст, кишечнополостное, медуза, гидроид&#10;&#10;Автоматически созданное описание">
            <a:extLst>
              <a:ext uri="{FF2B5EF4-FFF2-40B4-BE49-F238E27FC236}">
                <a16:creationId xmlns:a16="http://schemas.microsoft.com/office/drawing/2014/main" id="{EEFBD691-FD74-4BF4-9223-E919FE608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Заголовок 1"/>
          <p:cNvSpPr txBox="1">
            <a:spLocks/>
          </p:cNvSpPr>
          <p:nvPr/>
        </p:nvSpPr>
        <p:spPr>
          <a:xfrm>
            <a:off x="613315" y="2396862"/>
            <a:ext cx="8303994" cy="233169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altLang="ru-RU" sz="5400" b="1" cap="all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Волшебник</a:t>
            </a:r>
            <a:endParaRPr lang="ru-RU" altLang="ru-RU" sz="5400" b="1" cap="all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408E75-A126-4EEB-B6B4-A2FC5F290A50}"/>
              </a:ext>
            </a:extLst>
          </p:cNvPr>
          <p:cNvSpPr txBox="1"/>
          <p:nvPr/>
        </p:nvSpPr>
        <p:spPr>
          <a:xfrm>
            <a:off x="613315" y="5264758"/>
            <a:ext cx="4464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Название команды:</a:t>
            </a:r>
            <a:r>
              <a:rPr lang="en-US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Magicians from Urals</a:t>
            </a:r>
            <a:endParaRPr lang="ru-RU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Арасланов Егор, РИМ 291217</a:t>
            </a:r>
            <a:endParaRPr lang="ru-RU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Пешков Даниил</a:t>
            </a:r>
            <a:r>
              <a:rPr lang="ru-RU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ru-RU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РИМ-101217</a:t>
            </a:r>
            <a:endParaRPr lang="ru-RU" dirty="0" smtClean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ru-RU" dirty="0" err="1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Адияк</a:t>
            </a:r>
            <a:r>
              <a:rPr lang="ru-RU" dirty="0" smtClean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Екатерина РИМ 291217</a:t>
            </a:r>
            <a:endParaRPr lang="ru-RU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79923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21971"/>
            <a:ext cx="10515600" cy="4954992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Этап 4. </a:t>
            </a:r>
            <a:r>
              <a:rPr lang="ru-RU" dirty="0"/>
              <a:t>Определение склонностей пользователя на основе списка его подписок с помощью этой </a:t>
            </a:r>
            <a:r>
              <a:rPr lang="ru-RU" dirty="0" smtClean="0"/>
              <a:t>модели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После </a:t>
            </a:r>
            <a:r>
              <a:rPr lang="ru-RU" dirty="0"/>
              <a:t>того как </a:t>
            </a:r>
            <a:r>
              <a:rPr lang="en-US" dirty="0" smtClean="0"/>
              <a:t>ML </a:t>
            </a:r>
            <a:r>
              <a:rPr lang="ru-RU" dirty="0" smtClean="0"/>
              <a:t>модель </a:t>
            </a:r>
            <a:r>
              <a:rPr lang="ru-RU" dirty="0"/>
              <a:t>будет обучена и проверено ее качество – она будет интегрирована в веб-сервис</a:t>
            </a:r>
            <a:r>
              <a:rPr lang="ru-RU" dirty="0" smtClean="0"/>
              <a:t>.</a:t>
            </a:r>
            <a:endParaRPr lang="ru-RU" dirty="0"/>
          </a:p>
          <a:p>
            <a:pPr marL="0" indent="0">
              <a:buNone/>
            </a:pPr>
            <a:r>
              <a:rPr lang="ru-RU" dirty="0"/>
              <a:t>В настоящее время разработан </a:t>
            </a:r>
            <a:r>
              <a:rPr lang="en-US" i="1" dirty="0" smtClean="0"/>
              <a:t>front-end </a:t>
            </a:r>
            <a:r>
              <a:rPr lang="ru-RU" i="1" dirty="0"/>
              <a:t>и</a:t>
            </a:r>
            <a:r>
              <a:rPr lang="en-US" i="1" dirty="0" smtClean="0"/>
              <a:t> back-end</a:t>
            </a:r>
            <a:r>
              <a:rPr lang="ru-RU" i="1" dirty="0" smtClean="0"/>
              <a:t> </a:t>
            </a:r>
            <a:r>
              <a:rPr lang="ru-RU" dirty="0" smtClean="0"/>
              <a:t>сервиса</a:t>
            </a:r>
            <a:r>
              <a:rPr lang="ru-RU" dirty="0"/>
              <a:t>, который готов к интеграции с моделью машинного обучения через API-интерфейс</a:t>
            </a:r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10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61252F0-F960-44A2-881E-5A84B5576DF9}"/>
              </a:ext>
            </a:extLst>
          </p:cNvPr>
          <p:cNvSpPr/>
          <p:nvPr/>
        </p:nvSpPr>
        <p:spPr>
          <a:xfrm>
            <a:off x="251459" y="162480"/>
            <a:ext cx="620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описание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3114821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51" y="213864"/>
            <a:ext cx="12193702" cy="6430272"/>
          </a:xfrm>
          <a:prstGeom prst="rect">
            <a:avLst/>
          </a:prstGeom>
        </p:spPr>
      </p:pic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20476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44E2F366-C197-46E7-B036-E68313085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Объект 6">
            <a:extLst>
              <a:ext uri="{FF2B5EF4-FFF2-40B4-BE49-F238E27FC236}">
                <a16:creationId xmlns:a16="http://schemas.microsoft.com/office/drawing/2014/main" id="{67529A05-95D8-430C-8989-CF8F85FE20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1310184"/>
            <a:ext cx="11436824" cy="5046165"/>
          </a:xfrm>
        </p:spPr>
        <p:txBody>
          <a:bodyPr/>
          <a:lstStyle/>
          <a:p>
            <a:pPr marL="0" indent="0" algn="ctr">
              <a:buNone/>
            </a:pPr>
            <a:endParaRPr lang="ru-RU" dirty="0" smtClean="0">
              <a:solidFill>
                <a:srgbClr val="0300FF"/>
              </a:solidFill>
            </a:endParaRPr>
          </a:p>
          <a:p>
            <a:pPr marL="0" indent="0" algn="ctr">
              <a:buNone/>
            </a:pPr>
            <a:endParaRPr lang="ru-RU" dirty="0" smtClean="0">
              <a:solidFill>
                <a:srgbClr val="0300FF"/>
              </a:solidFill>
            </a:endParaRPr>
          </a:p>
          <a:p>
            <a:pPr marL="0" indent="0" algn="ctr">
              <a:buNone/>
            </a:pPr>
            <a:r>
              <a:rPr lang="ru-RU" dirty="0" smtClean="0">
                <a:solidFill>
                  <a:srgbClr val="0300FF"/>
                </a:solidFill>
              </a:rPr>
              <a:t>В результате, разработанная аналитическая система, анализируя профиль абитуриента в ВК, предлагает подходящее направление </a:t>
            </a:r>
            <a:r>
              <a:rPr lang="ru-RU" dirty="0" smtClean="0">
                <a:solidFill>
                  <a:srgbClr val="0300FF"/>
                </a:solidFill>
              </a:rPr>
              <a:t>подготовки.</a:t>
            </a:r>
          </a:p>
          <a:p>
            <a:pPr marL="0" indent="0" algn="ctr">
              <a:buNone/>
            </a:pPr>
            <a:r>
              <a:rPr lang="ru-RU" dirty="0" smtClean="0">
                <a:solidFill>
                  <a:srgbClr val="0300FF"/>
                </a:solidFill>
              </a:rPr>
              <a:t>Также планируется добавить возможность определения общих образовательных интересов пользователя и соотносить их с институтами </a:t>
            </a:r>
            <a:r>
              <a:rPr lang="ru-RU" dirty="0" err="1" smtClean="0">
                <a:solidFill>
                  <a:srgbClr val="0300FF"/>
                </a:solidFill>
              </a:rPr>
              <a:t>УрФУ</a:t>
            </a:r>
            <a:endParaRPr lang="ru-RU" dirty="0" smtClean="0">
              <a:solidFill>
                <a:srgbClr val="0300FF"/>
              </a:solidFill>
            </a:endParaRPr>
          </a:p>
          <a:p>
            <a:pPr marL="0" indent="0" algn="ctr">
              <a:buNone/>
            </a:pPr>
            <a:endParaRPr lang="ru-RU" dirty="0">
              <a:solidFill>
                <a:srgbClr val="0300FF"/>
              </a:solidFill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6E20D47-D12D-492B-A5BA-FEED14AAC4F4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Заключение</a:t>
            </a:r>
          </a:p>
        </p:txBody>
      </p:sp>
      <p:sp>
        <p:nvSpPr>
          <p:cNvPr id="10" name="Номер слайда 3">
            <a:extLst>
              <a:ext uri="{FF2B5EF4-FFF2-40B4-BE49-F238E27FC236}">
                <a16:creationId xmlns:a16="http://schemas.microsoft.com/office/drawing/2014/main" id="{580EE5FA-EE9F-4330-8E5B-722A47759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12</a:t>
            </a:fld>
            <a:endParaRPr lang="ru-RU" sz="1800" dirty="0">
              <a:solidFill>
                <a:srgbClr val="03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615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08E22F7-D057-4BA6-9BEE-75B31A7A4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9E4C9A5-0CA0-4E57-A2FF-371112588390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Проблема/Актуальность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E28AEACC-C086-4382-96B4-06E501556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2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77846" y="1316602"/>
            <a:ext cx="4876800" cy="24860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646" y="1188014"/>
            <a:ext cx="2497667" cy="137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0001" y="5296495"/>
            <a:ext cx="50648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Привлечение мотивированных, заинтересованных и подготовленных </a:t>
            </a:r>
            <a:r>
              <a:rPr lang="ru-RU" dirty="0"/>
              <a:t>к обучению </a:t>
            </a:r>
            <a:r>
              <a:rPr lang="ru-RU" dirty="0" smtClean="0"/>
              <a:t>абитуриентов.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355600" y="5748867"/>
            <a:ext cx="5213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/>
              <a:t>Выбор наиболее подходящего профиля обучения</a:t>
            </a:r>
            <a:endParaRPr lang="ru-RU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5"/>
          <a:srcRect l="9285" t="17079" r="18621" b="17928"/>
          <a:stretch/>
        </p:blipFill>
        <p:spPr>
          <a:xfrm>
            <a:off x="7162801" y="4239815"/>
            <a:ext cx="1117600" cy="1007533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45163" y="4278030"/>
            <a:ext cx="1471083" cy="995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00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E7F404C6-1FEE-4B5D-B1DB-D91AD1F9E8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5D450C97-64A5-41F0-B711-0A3DFFE8F039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Анализ конкурентов</a:t>
            </a:r>
          </a:p>
        </p:txBody>
      </p:sp>
      <p:sp>
        <p:nvSpPr>
          <p:cNvPr id="10" name="Объект 6">
            <a:extLst>
              <a:ext uri="{FF2B5EF4-FFF2-40B4-BE49-F238E27FC236}">
                <a16:creationId xmlns:a16="http://schemas.microsoft.com/office/drawing/2014/main" id="{B36BC1E5-FD1D-41FE-B800-4F26DD5914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1310184"/>
            <a:ext cx="11436824" cy="504616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>
                <a:solidFill>
                  <a:srgbClr val="0300FF"/>
                </a:solidFill>
              </a:rPr>
              <a:t>Основным конкурентом был выбран разработанный в 2017 проект ТГУ.</a:t>
            </a:r>
            <a:endParaRPr lang="ru-RU" dirty="0">
              <a:solidFill>
                <a:srgbClr val="0300FF"/>
              </a:solidFill>
            </a:endParaRP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BFF56116-6C7D-46EC-9761-E619C0143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3</a:t>
            </a:fld>
            <a:endParaRPr lang="ru-RU" sz="1800" dirty="0">
              <a:solidFill>
                <a:srgbClr val="0300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2216" y="1899497"/>
            <a:ext cx="4080560" cy="1200329"/>
          </a:xfrm>
          <a:prstGeom prst="rect">
            <a:avLst/>
          </a:prstGeom>
          <a:noFill/>
          <a:ln w="19050">
            <a:solidFill>
              <a:srgbClr val="03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взаимосвязь </a:t>
            </a:r>
            <a:r>
              <a:rPr lang="ru-RU" dirty="0"/>
              <a:t>интересов школьников </a:t>
            </a:r>
            <a:endParaRPr lang="ru-RU" dirty="0" smtClean="0"/>
          </a:p>
          <a:p>
            <a:pPr algn="ctr"/>
            <a:r>
              <a:rPr lang="ru-RU" dirty="0" smtClean="0"/>
              <a:t>к </a:t>
            </a:r>
            <a:r>
              <a:rPr lang="ru-RU" dirty="0"/>
              <a:t>контенту в социальных </a:t>
            </a:r>
            <a:r>
              <a:rPr lang="ru-RU" dirty="0" smtClean="0"/>
              <a:t>сетях (подписки в ВК) и выбором программы </a:t>
            </a:r>
            <a:r>
              <a:rPr lang="ru-RU" dirty="0"/>
              <a:t>профессиональной подготовки.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52216" y="3343092"/>
            <a:ext cx="4080560" cy="1200329"/>
          </a:xfrm>
          <a:prstGeom prst="rect">
            <a:avLst/>
          </a:prstGeom>
          <a:noFill/>
          <a:ln w="19050">
            <a:solidFill>
              <a:srgbClr val="0300FF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тексты персональной страницы могут </a:t>
            </a:r>
            <a:endParaRPr lang="ru-RU" dirty="0" smtClean="0"/>
          </a:p>
          <a:p>
            <a:pPr algn="ctr"/>
            <a:r>
              <a:rPr lang="ru-RU" dirty="0" smtClean="0"/>
              <a:t>выражать </a:t>
            </a:r>
            <a:r>
              <a:rPr lang="ru-RU" dirty="0"/>
              <a:t>научные </a:t>
            </a:r>
            <a:r>
              <a:rPr lang="ru-RU" dirty="0" smtClean="0"/>
              <a:t>и профессиональные интересы абитуриента 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552216" y="4786687"/>
            <a:ext cx="4080560" cy="1754326"/>
          </a:xfrm>
          <a:prstGeom prst="rect">
            <a:avLst/>
          </a:prstGeom>
          <a:noFill/>
          <a:ln w="19050">
            <a:solidFill>
              <a:srgbClr val="0300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диагностику одаренности потенциального абитуриента с помощью анализа данных </a:t>
            </a:r>
            <a:endParaRPr lang="ru-RU" dirty="0" smtClean="0"/>
          </a:p>
          <a:p>
            <a:pPr algn="ctr"/>
            <a:r>
              <a:rPr lang="ru-RU" dirty="0" smtClean="0"/>
              <a:t>тестирования </a:t>
            </a:r>
            <a:r>
              <a:rPr lang="ru-RU" dirty="0"/>
              <a:t>и данных, представленных в профилях в социальной сети «</a:t>
            </a:r>
            <a:r>
              <a:rPr lang="ru-RU" dirty="0" err="1"/>
              <a:t>ВКонтакте</a:t>
            </a:r>
            <a:r>
              <a:rPr lang="ru-RU" dirty="0"/>
              <a:t>»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581760" y="1893993"/>
            <a:ext cx="4993794" cy="923330"/>
          </a:xfrm>
          <a:prstGeom prst="rect">
            <a:avLst/>
          </a:prstGeom>
          <a:noFill/>
          <a:ln w="19050">
            <a:solidFill>
              <a:srgbClr val="0300FF"/>
            </a:solidFill>
          </a:ln>
        </p:spPr>
        <p:txBody>
          <a:bodyPr wrap="square" rtlCol="0">
            <a:spAutoFit/>
          </a:bodyPr>
          <a:lstStyle/>
          <a:p>
            <a:r>
              <a:rPr lang="ru-RU" dirty="0"/>
              <a:t>наличие особенностей в структуре социальных связей у </a:t>
            </a:r>
            <a:r>
              <a:rPr lang="ru-RU" dirty="0" smtClean="0"/>
              <a:t>одаренных </a:t>
            </a:r>
            <a:r>
              <a:rPr lang="ru-RU" dirty="0"/>
              <a:t>старшеклассников с помощью метода анализа социальных сетей. </a:t>
            </a:r>
          </a:p>
        </p:txBody>
      </p:sp>
      <p:grpSp>
        <p:nvGrpSpPr>
          <p:cNvPr id="13" name="Группа 12"/>
          <p:cNvGrpSpPr/>
          <p:nvPr/>
        </p:nvGrpSpPr>
        <p:grpSpPr>
          <a:xfrm>
            <a:off x="6421229" y="4510557"/>
            <a:ext cx="4932570" cy="1475589"/>
            <a:chOff x="6421229" y="4510557"/>
            <a:chExt cx="4932570" cy="1475589"/>
          </a:xfrm>
        </p:grpSpPr>
        <p:sp>
          <p:nvSpPr>
            <p:cNvPr id="6" name="TextBox 5"/>
            <p:cNvSpPr txBox="1"/>
            <p:nvPr/>
          </p:nvSpPr>
          <p:spPr>
            <a:xfrm>
              <a:off x="6794268" y="4786687"/>
              <a:ext cx="455953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/>
                <a:t>Доля поступивших </a:t>
              </a:r>
              <a:r>
                <a:rPr lang="ru-RU" dirty="0" smtClean="0"/>
                <a:t> от </a:t>
              </a:r>
              <a:r>
                <a:rPr lang="ru-RU" dirty="0"/>
                <a:t>общего количества абитуриентов гуманитариев —</a:t>
              </a:r>
              <a:r>
                <a:rPr lang="ru-RU" dirty="0" smtClean="0"/>
                <a:t> 6% </a:t>
              </a:r>
            </a:p>
            <a:p>
              <a:r>
                <a:rPr lang="ru-RU" dirty="0" smtClean="0"/>
                <a:t>32% из них </a:t>
              </a:r>
              <a:r>
                <a:rPr lang="ru-RU" dirty="0"/>
                <a:t>—</a:t>
              </a:r>
              <a:r>
                <a:rPr lang="ru-RU" dirty="0" smtClean="0"/>
                <a:t> медалисты</a:t>
              </a:r>
              <a:endParaRPr lang="ru-RU" dirty="0"/>
            </a:p>
          </p:txBody>
        </p:sp>
        <p:sp>
          <p:nvSpPr>
            <p:cNvPr id="7" name="Овал 6"/>
            <p:cNvSpPr/>
            <p:nvPr/>
          </p:nvSpPr>
          <p:spPr>
            <a:xfrm>
              <a:off x="6421229" y="4510557"/>
              <a:ext cx="4772039" cy="1475589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4" name="Стрелка вправо 13"/>
          <p:cNvSpPr/>
          <p:nvPr/>
        </p:nvSpPr>
        <p:spPr>
          <a:xfrm rot="1739655">
            <a:off x="4560478" y="3473011"/>
            <a:ext cx="3273391" cy="272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7892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C791915-3132-483D-870E-0BC574D29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70564E7E-AC1A-41B1-AFC1-72277351833B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Концепция проекта</a:t>
            </a:r>
          </a:p>
        </p:txBody>
      </p:sp>
      <p:pic>
        <p:nvPicPr>
          <p:cNvPr id="2" name="Объект 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8574" y="2423577"/>
            <a:ext cx="1090731" cy="1090731"/>
          </a:xfrm>
          <a:prstGeom prst="rect">
            <a:avLst/>
          </a:prstGeom>
        </p:spPr>
      </p:pic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3437B5E3-ED70-4390-A2B3-FF9B90B53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4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6355" y="1861958"/>
            <a:ext cx="2003367" cy="133623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flipH="1">
            <a:off x="986244" y="3677208"/>
            <a:ext cx="1655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Подписки на тематические сообщества</a:t>
            </a:r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 flipH="1">
            <a:off x="9609159" y="3273768"/>
            <a:ext cx="18105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Направления подготовки</a:t>
            </a:r>
          </a:p>
          <a:p>
            <a:pPr algn="ctr"/>
            <a:r>
              <a:rPr lang="ru-RU" dirty="0"/>
              <a:t>+</a:t>
            </a:r>
            <a:endParaRPr lang="ru-RU" dirty="0" smtClean="0"/>
          </a:p>
          <a:p>
            <a:pPr algn="ctr"/>
            <a:r>
              <a:rPr lang="ru-RU" dirty="0" smtClean="0"/>
              <a:t>Необходимые для поступления ЕГЭ</a:t>
            </a:r>
            <a:endParaRPr lang="ru-RU" dirty="0"/>
          </a:p>
        </p:txBody>
      </p:sp>
      <p:sp>
        <p:nvSpPr>
          <p:cNvPr id="13" name="TextBox 12"/>
          <p:cNvSpPr txBox="1"/>
          <p:nvPr/>
        </p:nvSpPr>
        <p:spPr>
          <a:xfrm flipH="1">
            <a:off x="5107825" y="1269415"/>
            <a:ext cx="1655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Сообщество в ВК </a:t>
            </a:r>
            <a:endParaRPr lang="ru-RU" dirty="0" smtClean="0"/>
          </a:p>
          <a:p>
            <a:pPr algn="ctr"/>
            <a:r>
              <a:rPr lang="ru-RU" dirty="0" smtClean="0"/>
              <a:t>-</a:t>
            </a:r>
            <a:r>
              <a:rPr lang="en-US" dirty="0" smtClean="0"/>
              <a:t>&gt;</a:t>
            </a:r>
            <a:endParaRPr lang="en-US" dirty="0" smtClean="0"/>
          </a:p>
          <a:p>
            <a:pPr algn="ctr"/>
            <a:r>
              <a:rPr lang="ru-RU" dirty="0" smtClean="0"/>
              <a:t>Тематика </a:t>
            </a:r>
            <a:r>
              <a:rPr lang="ru-RU" dirty="0" smtClean="0"/>
              <a:t>сообщества</a:t>
            </a:r>
            <a:endParaRPr lang="en-US" dirty="0" smtClean="0"/>
          </a:p>
          <a:p>
            <a:pPr algn="ctr"/>
            <a:r>
              <a:rPr lang="ru-RU" dirty="0" smtClean="0"/>
              <a:t> -</a:t>
            </a:r>
            <a:r>
              <a:rPr lang="en-US" dirty="0" smtClean="0"/>
              <a:t>&gt; </a:t>
            </a:r>
          </a:p>
          <a:p>
            <a:pPr algn="ctr"/>
            <a:r>
              <a:rPr lang="ru-RU" dirty="0" smtClean="0"/>
              <a:t>ЕГЭ по предмету </a:t>
            </a:r>
            <a:endParaRPr lang="ru-RU" dirty="0"/>
          </a:p>
        </p:txBody>
      </p:sp>
      <p:sp>
        <p:nvSpPr>
          <p:cNvPr id="14" name="Стрелка вправо 13"/>
          <p:cNvSpPr/>
          <p:nvPr/>
        </p:nvSpPr>
        <p:spPr>
          <a:xfrm rot="20583142">
            <a:off x="2908082" y="2961797"/>
            <a:ext cx="1965013" cy="272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Стрелка вправо 14"/>
          <p:cNvSpPr/>
          <p:nvPr/>
        </p:nvSpPr>
        <p:spPr>
          <a:xfrm rot="1167481">
            <a:off x="6910349" y="3119511"/>
            <a:ext cx="1965013" cy="272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/>
          <p:cNvSpPr txBox="1"/>
          <p:nvPr/>
        </p:nvSpPr>
        <p:spPr>
          <a:xfrm flipH="1">
            <a:off x="5104752" y="4150931"/>
            <a:ext cx="16553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Подписки на сообщества </a:t>
            </a:r>
            <a:r>
              <a:rPr lang="ru-RU" dirty="0" smtClean="0"/>
              <a:t>в ВК </a:t>
            </a:r>
            <a:endParaRPr lang="ru-RU" dirty="0" smtClean="0"/>
          </a:p>
          <a:p>
            <a:pPr algn="ctr"/>
            <a:r>
              <a:rPr lang="ru-RU" dirty="0" smtClean="0"/>
              <a:t>-</a:t>
            </a:r>
            <a:r>
              <a:rPr lang="en-US" dirty="0" smtClean="0"/>
              <a:t>&gt;</a:t>
            </a:r>
            <a:endParaRPr lang="en-US" dirty="0" smtClean="0"/>
          </a:p>
          <a:p>
            <a:pPr algn="ctr"/>
            <a:r>
              <a:rPr lang="ru-RU" dirty="0" smtClean="0"/>
              <a:t>Тематика </a:t>
            </a:r>
            <a:r>
              <a:rPr lang="ru-RU" dirty="0" smtClean="0"/>
              <a:t>интересов</a:t>
            </a:r>
            <a:endParaRPr lang="en-US" dirty="0" smtClean="0"/>
          </a:p>
          <a:p>
            <a:pPr algn="ctr"/>
            <a:r>
              <a:rPr lang="ru-RU" dirty="0" smtClean="0"/>
              <a:t> -</a:t>
            </a:r>
            <a:r>
              <a:rPr lang="en-US" dirty="0" smtClean="0"/>
              <a:t>&gt; </a:t>
            </a:r>
          </a:p>
          <a:p>
            <a:pPr algn="ctr"/>
            <a:r>
              <a:rPr lang="ru-RU" dirty="0" smtClean="0"/>
              <a:t>Институт </a:t>
            </a:r>
            <a:r>
              <a:rPr lang="ru-RU" dirty="0" err="1" smtClean="0"/>
              <a:t>УрФУ</a:t>
            </a:r>
            <a:endParaRPr lang="ru-RU" dirty="0"/>
          </a:p>
        </p:txBody>
      </p:sp>
      <p:sp>
        <p:nvSpPr>
          <p:cNvPr id="17" name="Стрелка вправо 16"/>
          <p:cNvSpPr/>
          <p:nvPr/>
        </p:nvSpPr>
        <p:spPr>
          <a:xfrm rot="1347077">
            <a:off x="2908082" y="4214928"/>
            <a:ext cx="1965013" cy="272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Стрелка вправо 18"/>
          <p:cNvSpPr/>
          <p:nvPr/>
        </p:nvSpPr>
        <p:spPr>
          <a:xfrm rot="20595124">
            <a:off x="6902025" y="4488609"/>
            <a:ext cx="1965013" cy="2720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21913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E02EB4-79B7-4DF6-9B20-0799F052C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B46613D-80B8-44C0-96D8-04B88C7679A2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Цель</a:t>
            </a:r>
          </a:p>
        </p:txBody>
      </p:sp>
      <p:sp>
        <p:nvSpPr>
          <p:cNvPr id="10" name="Объект 6">
            <a:extLst>
              <a:ext uri="{FF2B5EF4-FFF2-40B4-BE49-F238E27FC236}">
                <a16:creationId xmlns:a16="http://schemas.microsoft.com/office/drawing/2014/main" id="{07C487B6-3120-4A42-8073-981B722B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1310184"/>
            <a:ext cx="11436824" cy="5046165"/>
          </a:xfrm>
        </p:spPr>
        <p:txBody>
          <a:bodyPr/>
          <a:lstStyle/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 smtClean="0"/>
          </a:p>
          <a:p>
            <a:pPr marL="0" indent="0" algn="ctr">
              <a:buNone/>
            </a:pPr>
            <a:endParaRPr lang="ru-RU" dirty="0"/>
          </a:p>
          <a:p>
            <a:pPr marL="0" indent="0" algn="ctr">
              <a:buNone/>
            </a:pPr>
            <a:r>
              <a:rPr lang="ru-RU" dirty="0" smtClean="0"/>
              <a:t>Создание </a:t>
            </a:r>
            <a:r>
              <a:rPr lang="ru-RU" dirty="0"/>
              <a:t>аналитического инструмента для профориентации абитуриентов на основе данных социальной сети </a:t>
            </a:r>
            <a:r>
              <a:rPr lang="ru-RU" dirty="0" err="1" smtClean="0"/>
              <a:t>Вконтакте</a:t>
            </a:r>
            <a:endParaRPr lang="ru-RU" dirty="0">
              <a:solidFill>
                <a:srgbClr val="0300FF"/>
              </a:solidFill>
            </a:endParaRP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6D7DE811-EA71-4BA2-8BD7-82446A3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5</a:t>
            </a:fld>
            <a:endParaRPr lang="ru-RU" sz="1800" dirty="0">
              <a:solidFill>
                <a:srgbClr val="03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79370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AFE02EB4-79B7-4DF6-9B20-0799F052CA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0B46613D-80B8-44C0-96D8-04B88C7679A2}"/>
              </a:ext>
            </a:extLst>
          </p:cNvPr>
          <p:cNvSpPr/>
          <p:nvPr/>
        </p:nvSpPr>
        <p:spPr>
          <a:xfrm>
            <a:off x="251460" y="162480"/>
            <a:ext cx="48317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Задачи</a:t>
            </a:r>
          </a:p>
        </p:txBody>
      </p:sp>
      <p:sp>
        <p:nvSpPr>
          <p:cNvPr id="10" name="Объект 6">
            <a:extLst>
              <a:ext uri="{FF2B5EF4-FFF2-40B4-BE49-F238E27FC236}">
                <a16:creationId xmlns:a16="http://schemas.microsoft.com/office/drawing/2014/main" id="{07C487B6-3120-4A42-8073-981B722B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137" y="1310184"/>
            <a:ext cx="11436824" cy="5046165"/>
          </a:xfrm>
        </p:spPr>
        <p:txBody>
          <a:bodyPr>
            <a:normAutofit/>
          </a:bodyPr>
          <a:lstStyle/>
          <a:p>
            <a:pPr marL="514350" indent="-514350">
              <a:buAutoNum type="arabicParenR"/>
            </a:pPr>
            <a:r>
              <a:rPr lang="ru-RU" dirty="0"/>
              <a:t>П</a:t>
            </a:r>
            <a:r>
              <a:rPr lang="ru-RU" dirty="0" smtClean="0"/>
              <a:t>роанализировать </a:t>
            </a:r>
            <a:r>
              <a:rPr lang="ru-RU" dirty="0"/>
              <a:t>существующие на рынке решения данной проблемы. Выявить их достоинства и недостатки. </a:t>
            </a:r>
          </a:p>
          <a:p>
            <a:pPr marL="514350" indent="-514350">
              <a:buAutoNum type="arabicParenR"/>
            </a:pPr>
            <a:r>
              <a:rPr lang="ru-RU" dirty="0" smtClean="0"/>
              <a:t>На </a:t>
            </a:r>
            <a:r>
              <a:rPr lang="ru-RU" dirty="0"/>
              <a:t>основе анализа создать MVP разрабатываемой системы </a:t>
            </a:r>
            <a:endParaRPr lang="ru-RU" dirty="0" smtClean="0"/>
          </a:p>
          <a:p>
            <a:pPr marL="514350" indent="-514350">
              <a:buAutoNum type="arabicParenR"/>
            </a:pPr>
            <a:r>
              <a:rPr lang="ru-RU" dirty="0" smtClean="0"/>
              <a:t>Создать </a:t>
            </a:r>
            <a:r>
              <a:rPr lang="ru-RU" dirty="0"/>
              <a:t>алгоритм выгрузки данных о пользователе </a:t>
            </a:r>
            <a:endParaRPr lang="ru-RU" dirty="0" smtClean="0"/>
          </a:p>
          <a:p>
            <a:pPr marL="514350" indent="-514350">
              <a:buAutoNum type="arabicParenR"/>
            </a:pPr>
            <a:r>
              <a:rPr lang="ru-RU" dirty="0" smtClean="0"/>
              <a:t>Создать </a:t>
            </a:r>
            <a:r>
              <a:rPr lang="ru-RU" dirty="0"/>
              <a:t>алгоритм сопоставления подписок пользователя в соц. сети с институтом где он обучается </a:t>
            </a:r>
            <a:endParaRPr lang="ru-RU" dirty="0" smtClean="0"/>
          </a:p>
          <a:p>
            <a:pPr marL="514350" indent="-514350">
              <a:buAutoNum type="arabicParenR"/>
            </a:pPr>
            <a:r>
              <a:rPr lang="ru-RU" dirty="0" smtClean="0"/>
              <a:t>Создать </a:t>
            </a:r>
            <a:r>
              <a:rPr lang="ru-RU" dirty="0"/>
              <a:t>алгоритм определения направленности образовательных интересов человека и сопоставить их с конкретными институтами </a:t>
            </a:r>
            <a:endParaRPr lang="ru-RU" dirty="0" smtClean="0"/>
          </a:p>
          <a:p>
            <a:pPr marL="514350" indent="-514350">
              <a:buAutoNum type="arabicParenR"/>
            </a:pPr>
            <a:r>
              <a:rPr lang="ru-RU" dirty="0" smtClean="0"/>
              <a:t>Получить </a:t>
            </a:r>
            <a:r>
              <a:rPr lang="ru-RU" dirty="0"/>
              <a:t>результат в ввиду корреляции между подписками пользователя и институтом где он обучается. </a:t>
            </a:r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6D7DE811-EA71-4BA2-8BD7-82446A36C7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6</a:t>
            </a:fld>
            <a:endParaRPr lang="ru-RU" sz="1800" dirty="0">
              <a:solidFill>
                <a:srgbClr val="03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9961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6A85D9A-FED2-4D49-89F7-226EAFF986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502"/>
            <a:ext cx="12192000" cy="6858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D61252F0-F960-44A2-881E-5A84B5576DF9}"/>
              </a:ext>
            </a:extLst>
          </p:cNvPr>
          <p:cNvSpPr/>
          <p:nvPr/>
        </p:nvSpPr>
        <p:spPr>
          <a:xfrm>
            <a:off x="251459" y="162480"/>
            <a:ext cx="620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описание решения</a:t>
            </a:r>
          </a:p>
        </p:txBody>
      </p:sp>
      <p:sp>
        <p:nvSpPr>
          <p:cNvPr id="10" name="Объект 6">
            <a:extLst>
              <a:ext uri="{FF2B5EF4-FFF2-40B4-BE49-F238E27FC236}">
                <a16:creationId xmlns:a16="http://schemas.microsoft.com/office/drawing/2014/main" id="{D03B86CA-0C3D-4CA2-8E78-848FA9EA6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455" y="2266834"/>
            <a:ext cx="7439945" cy="4212352"/>
          </a:xfrm>
        </p:spPr>
        <p:txBody>
          <a:bodyPr>
            <a:normAutofit/>
          </a:bodyPr>
          <a:lstStyle/>
          <a:p>
            <a:pPr lvl="0"/>
            <a:r>
              <a:rPr lang="ru-RU" dirty="0" smtClean="0"/>
              <a:t>Получаем </a:t>
            </a:r>
            <a:r>
              <a:rPr lang="ru-RU" dirty="0"/>
              <a:t>из </a:t>
            </a:r>
            <a:r>
              <a:rPr lang="ru-RU" dirty="0" err="1" smtClean="0"/>
              <a:t>Вк</a:t>
            </a:r>
            <a:r>
              <a:rPr lang="ru-RU" dirty="0" smtClean="0"/>
              <a:t> </a:t>
            </a:r>
            <a:r>
              <a:rPr lang="en-US" dirty="0"/>
              <a:t>ID </a:t>
            </a:r>
            <a:r>
              <a:rPr lang="ru-RU" dirty="0"/>
              <a:t>университета </a:t>
            </a:r>
            <a:r>
              <a:rPr lang="ru-RU" dirty="0" smtClean="0"/>
              <a:t>(метод </a:t>
            </a:r>
            <a:r>
              <a:rPr lang="en-US" dirty="0"/>
              <a:t>database</a:t>
            </a:r>
            <a:r>
              <a:rPr lang="ru-RU" dirty="0"/>
              <a:t>.</a:t>
            </a:r>
            <a:r>
              <a:rPr lang="en-US" dirty="0" err="1"/>
              <a:t>getUniversities</a:t>
            </a:r>
            <a:r>
              <a:rPr lang="ru-RU" dirty="0"/>
              <a:t>) – у </a:t>
            </a:r>
            <a:r>
              <a:rPr lang="ru-RU" dirty="0" err="1"/>
              <a:t>УрФУ</a:t>
            </a:r>
            <a:r>
              <a:rPr lang="ru-RU" dirty="0"/>
              <a:t> например </a:t>
            </a:r>
            <a:r>
              <a:rPr lang="en-US" dirty="0"/>
              <a:t>ID</a:t>
            </a:r>
            <a:r>
              <a:rPr lang="ru-RU" dirty="0"/>
              <a:t> ‘477</a:t>
            </a:r>
            <a:r>
              <a:rPr lang="ru-RU" dirty="0" smtClean="0"/>
              <a:t>’</a:t>
            </a:r>
            <a:endParaRPr lang="ru-RU" dirty="0"/>
          </a:p>
          <a:p>
            <a:pPr lvl="0"/>
            <a:r>
              <a:rPr lang="ru-RU" dirty="0"/>
              <a:t>Получаем ID института в университете  (метод </a:t>
            </a:r>
            <a:r>
              <a:rPr lang="ru-RU" dirty="0" err="1"/>
              <a:t>database.getFaculties</a:t>
            </a:r>
            <a:r>
              <a:rPr lang="ru-RU" dirty="0" smtClean="0"/>
              <a:t>)</a:t>
            </a:r>
            <a:endParaRPr lang="ru-RU" dirty="0"/>
          </a:p>
          <a:p>
            <a:r>
              <a:rPr lang="ru-RU" dirty="0"/>
              <a:t>В</a:t>
            </a:r>
            <a:r>
              <a:rPr lang="ru-RU" dirty="0" smtClean="0"/>
              <a:t>ыгружаем </a:t>
            </a:r>
            <a:r>
              <a:rPr lang="ru-RU" dirty="0"/>
              <a:t>с помощью метода </a:t>
            </a:r>
            <a:r>
              <a:rPr lang="en-US" dirty="0"/>
              <a:t>users</a:t>
            </a:r>
            <a:r>
              <a:rPr lang="ru-RU" dirty="0"/>
              <a:t>.</a:t>
            </a:r>
            <a:r>
              <a:rPr lang="en-US" dirty="0"/>
              <a:t>Search </a:t>
            </a:r>
            <a:r>
              <a:rPr lang="ru-RU" dirty="0"/>
              <a:t>всех студентов данного </a:t>
            </a:r>
            <a:r>
              <a:rPr lang="ru-RU" dirty="0" smtClean="0"/>
              <a:t>института</a:t>
            </a:r>
          </a:p>
          <a:p>
            <a:pPr marL="0" indent="0">
              <a:buNone/>
            </a:pPr>
            <a:r>
              <a:rPr lang="ru-RU" dirty="0" smtClean="0"/>
              <a:t>Использованы: </a:t>
            </a:r>
            <a:r>
              <a:rPr lang="ru-RU" dirty="0"/>
              <a:t>Библиотека </a:t>
            </a:r>
            <a:r>
              <a:rPr lang="en-US" dirty="0" err="1"/>
              <a:t>vk</a:t>
            </a:r>
            <a:r>
              <a:rPr lang="ru-RU" dirty="0"/>
              <a:t>_</a:t>
            </a:r>
            <a:r>
              <a:rPr lang="en-US" dirty="0" err="1"/>
              <a:t>api</a:t>
            </a:r>
            <a:r>
              <a:rPr lang="en-US" dirty="0"/>
              <a:t> </a:t>
            </a:r>
            <a:r>
              <a:rPr lang="ru-RU" dirty="0" smtClean="0"/>
              <a:t>для </a:t>
            </a:r>
            <a:r>
              <a:rPr lang="en-US" dirty="0"/>
              <a:t>Python</a:t>
            </a:r>
            <a:endParaRPr lang="ru-RU" dirty="0"/>
          </a:p>
          <a:p>
            <a:pPr marL="0" indent="0">
              <a:buNone/>
            </a:pPr>
            <a:endParaRPr lang="ru-RU" dirty="0" smtClean="0"/>
          </a:p>
        </p:txBody>
      </p:sp>
      <p:sp>
        <p:nvSpPr>
          <p:cNvPr id="11" name="Номер слайда 3">
            <a:extLst>
              <a:ext uri="{FF2B5EF4-FFF2-40B4-BE49-F238E27FC236}">
                <a16:creationId xmlns:a16="http://schemas.microsoft.com/office/drawing/2014/main" id="{F9656749-2446-421A-81CE-73ED10E18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4686" y="6356350"/>
            <a:ext cx="299113" cy="365125"/>
          </a:xfrm>
        </p:spPr>
        <p:txBody>
          <a:bodyPr/>
          <a:lstStyle/>
          <a:p>
            <a:fld id="{608F7AB1-9D30-4031-A63E-8F55C7C9BE17}" type="slidenum">
              <a:rPr lang="ru-RU" sz="1800" smtClean="0">
                <a:solidFill>
                  <a:srgbClr val="0300FF"/>
                </a:solidFill>
              </a:rPr>
              <a:t>7</a:t>
            </a:fld>
            <a:endParaRPr lang="ru-RU" sz="1800" dirty="0">
              <a:solidFill>
                <a:srgbClr val="0300FF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6854" y="2102993"/>
            <a:ext cx="4460927" cy="40503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3629" y="1004950"/>
            <a:ext cx="1146474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800" dirty="0"/>
              <a:t>Этап 1. Выгрузка данных о подписках бывших студентов </a:t>
            </a:r>
            <a:r>
              <a:rPr lang="ru-RU" sz="2800" dirty="0" err="1"/>
              <a:t>УрФУ</a:t>
            </a:r>
            <a:r>
              <a:rPr lang="ru-RU" sz="2800" dirty="0"/>
              <a:t> с привязкой к институту</a:t>
            </a:r>
          </a:p>
          <a:p>
            <a:pPr algn="ctr"/>
            <a:endParaRPr lang="ru-RU" sz="2000" dirty="0"/>
          </a:p>
        </p:txBody>
      </p:sp>
    </p:spTree>
    <p:extLst>
      <p:ext uri="{BB962C8B-B14F-4D97-AF65-F5344CB8AC3E}">
        <p14:creationId xmlns:p14="http://schemas.microsoft.com/office/powerpoint/2010/main" val="972465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-297"/>
            <a:ext cx="12193057" cy="6858594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213658"/>
            <a:ext cx="10515600" cy="4963305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Этап 2. Преобразование </a:t>
            </a:r>
            <a:r>
              <a:rPr lang="ru-RU" dirty="0"/>
              <a:t>списка подписок в "векторы интересов" в отношении </a:t>
            </a:r>
            <a:r>
              <a:rPr lang="ru-RU" dirty="0" smtClean="0"/>
              <a:t>института</a:t>
            </a:r>
          </a:p>
          <a:p>
            <a:r>
              <a:rPr lang="ru-RU" dirty="0"/>
              <a:t>Для каждого студента института мы получаем список его подписок и преобразуем в вектор, описывающий на какие группы он подписан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На следующих шагах база векторов используется для работы алгоритмов машинного </a:t>
            </a:r>
            <a:r>
              <a:rPr lang="ru-RU" dirty="0" smtClean="0"/>
              <a:t>обучения</a:t>
            </a:r>
          </a:p>
          <a:p>
            <a:pPr marL="0" indent="0">
              <a:buNone/>
            </a:pPr>
            <a:r>
              <a:rPr lang="ru-RU" dirty="0" smtClean="0"/>
              <a:t>Использованы: Метод </a:t>
            </a:r>
            <a:r>
              <a:rPr lang="en-US" dirty="0" err="1"/>
              <a:t>OneHotEncoding</a:t>
            </a:r>
            <a:r>
              <a:rPr lang="en-US" dirty="0"/>
              <a:t> </a:t>
            </a:r>
            <a:r>
              <a:rPr lang="ru-RU" dirty="0"/>
              <a:t>из </a:t>
            </a:r>
            <a:r>
              <a:rPr lang="ru-RU" dirty="0" smtClean="0"/>
              <a:t>библиотеки </a:t>
            </a:r>
            <a:r>
              <a:rPr lang="en-US" dirty="0" err="1"/>
              <a:t>S</a:t>
            </a:r>
            <a:r>
              <a:rPr lang="en-US" dirty="0" err="1" smtClean="0"/>
              <a:t>cikit</a:t>
            </a:r>
            <a:r>
              <a:rPr lang="ru-RU" dirty="0"/>
              <a:t>-</a:t>
            </a:r>
            <a:r>
              <a:rPr lang="en-US" dirty="0"/>
              <a:t>learn </a:t>
            </a:r>
            <a:r>
              <a:rPr lang="ru-RU" dirty="0"/>
              <a:t>для </a:t>
            </a:r>
            <a:r>
              <a:rPr lang="en-US" dirty="0" smtClean="0"/>
              <a:t>Python</a:t>
            </a:r>
            <a:r>
              <a:rPr lang="ru-RU" dirty="0" smtClean="0"/>
              <a:t> и Метод </a:t>
            </a:r>
            <a:r>
              <a:rPr lang="en-US" dirty="0"/>
              <a:t>Pivot </a:t>
            </a:r>
            <a:r>
              <a:rPr lang="ru-RU" dirty="0"/>
              <a:t>из </a:t>
            </a:r>
            <a:r>
              <a:rPr lang="en-US" dirty="0" smtClean="0"/>
              <a:t>Pandas</a:t>
            </a:r>
            <a:r>
              <a:rPr lang="ru-RU" dirty="0" smtClean="0"/>
              <a:t>.</a:t>
            </a:r>
            <a:endParaRPr lang="ru-RU" dirty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8</a:t>
            </a:fld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61252F0-F960-44A2-881E-5A84B5576DF9}"/>
              </a:ext>
            </a:extLst>
          </p:cNvPr>
          <p:cNvSpPr/>
          <p:nvPr/>
        </p:nvSpPr>
        <p:spPr>
          <a:xfrm>
            <a:off x="251459" y="162480"/>
            <a:ext cx="620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описание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528017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94"/>
            <a:ext cx="12193057" cy="6858594"/>
          </a:xfrm>
          <a:prstGeom prst="rect">
            <a:avLst/>
          </a:prstGeom>
        </p:spPr>
      </p:pic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354975"/>
            <a:ext cx="10515600" cy="4821988"/>
          </a:xfrm>
        </p:spPr>
        <p:txBody>
          <a:bodyPr/>
          <a:lstStyle/>
          <a:p>
            <a:pPr marL="0" indent="0">
              <a:buNone/>
            </a:pPr>
            <a:r>
              <a:rPr lang="ru-RU" dirty="0" smtClean="0"/>
              <a:t>Этап 3. Обучение </a:t>
            </a:r>
            <a:r>
              <a:rPr lang="ru-RU" dirty="0"/>
              <a:t>классификационной </a:t>
            </a:r>
            <a:r>
              <a:rPr lang="ru-RU" dirty="0" smtClean="0"/>
              <a:t>модели</a:t>
            </a:r>
          </a:p>
          <a:p>
            <a:r>
              <a:rPr lang="ru-RU" dirty="0"/>
              <a:t>На основе векторов подписок мы сопоставляем интересы человека с его институтом/факультетом с </a:t>
            </a:r>
            <a:r>
              <a:rPr lang="ru-RU" dirty="0" smtClean="0"/>
              <a:t>помощью </a:t>
            </a:r>
            <a:r>
              <a:rPr lang="ru-RU" dirty="0"/>
              <a:t>модели машинного обучения</a:t>
            </a:r>
            <a:r>
              <a:rPr lang="ru-RU" dirty="0" smtClean="0"/>
              <a:t>.</a:t>
            </a:r>
            <a:endParaRPr lang="ru-RU" dirty="0"/>
          </a:p>
          <a:p>
            <a:r>
              <a:rPr lang="ru-RU" dirty="0"/>
              <a:t>В настоящее время тестируется какая модель лучше справится с этой </a:t>
            </a:r>
            <a:r>
              <a:rPr lang="ru-RU" dirty="0" smtClean="0"/>
              <a:t>задачей</a:t>
            </a:r>
          </a:p>
          <a:p>
            <a:pPr marL="0" indent="0">
              <a:buNone/>
            </a:pPr>
            <a:endParaRPr lang="ru-RU" dirty="0" smtClean="0"/>
          </a:p>
          <a:p>
            <a:pPr marL="0" indent="0">
              <a:buNone/>
            </a:pPr>
            <a:r>
              <a:rPr lang="ru-RU" dirty="0" smtClean="0"/>
              <a:t>Использованы: </a:t>
            </a:r>
            <a:r>
              <a:rPr lang="ru-RU" dirty="0"/>
              <a:t>Библиотека </a:t>
            </a:r>
            <a:r>
              <a:rPr lang="en-US" dirty="0" err="1"/>
              <a:t>scikit</a:t>
            </a:r>
            <a:r>
              <a:rPr lang="en-US" dirty="0"/>
              <a:t>-learn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8F7AB1-9D30-4031-A63E-8F55C7C9BE17}" type="slidenum">
              <a:rPr lang="ru-RU" smtClean="0"/>
              <a:t>9</a:t>
            </a:fld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D61252F0-F960-44A2-881E-5A84B5576DF9}"/>
              </a:ext>
            </a:extLst>
          </p:cNvPr>
          <p:cNvSpPr/>
          <p:nvPr/>
        </p:nvSpPr>
        <p:spPr>
          <a:xfrm>
            <a:off x="251459" y="162480"/>
            <a:ext cx="620393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altLang="ru-RU" sz="32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описание решения</a:t>
            </a:r>
          </a:p>
        </p:txBody>
      </p:sp>
    </p:spTree>
    <p:extLst>
      <p:ext uri="{BB962C8B-B14F-4D97-AF65-F5344CB8AC3E}">
        <p14:creationId xmlns:p14="http://schemas.microsoft.com/office/powerpoint/2010/main" val="4155132717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</TotalTime>
  <Words>521</Words>
  <Application>Microsoft Office PowerPoint</Application>
  <PresentationFormat>Широкоэкранный</PresentationFormat>
  <Paragraphs>85</Paragraphs>
  <Slides>12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Tahoma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Куклин Илья Эдуардович</dc:creator>
  <cp:lastModifiedBy>1</cp:lastModifiedBy>
  <cp:revision>35</cp:revision>
  <dcterms:created xsi:type="dcterms:W3CDTF">2020-12-07T11:18:14Z</dcterms:created>
  <dcterms:modified xsi:type="dcterms:W3CDTF">2021-02-26T07:19:23Z</dcterms:modified>
</cp:coreProperties>
</file>